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0"/>
  </p:notesMasterIdLst>
  <p:sldIdLst>
    <p:sldId id="256" r:id="rId5"/>
    <p:sldId id="342" r:id="rId6"/>
    <p:sldId id="343" r:id="rId7"/>
    <p:sldId id="344" r:id="rId8"/>
    <p:sldId id="345" r:id="rId9"/>
    <p:sldId id="346" r:id="rId10"/>
    <p:sldId id="347" r:id="rId11"/>
    <p:sldId id="349" r:id="rId12"/>
    <p:sldId id="348" r:id="rId13"/>
    <p:sldId id="352" r:id="rId14"/>
    <p:sldId id="354" r:id="rId15"/>
    <p:sldId id="353" r:id="rId16"/>
    <p:sldId id="362" r:id="rId17"/>
    <p:sldId id="350" r:id="rId18"/>
    <p:sldId id="351" r:id="rId19"/>
    <p:sldId id="355" r:id="rId20"/>
    <p:sldId id="356" r:id="rId21"/>
    <p:sldId id="357" r:id="rId22"/>
    <p:sldId id="358" r:id="rId23"/>
    <p:sldId id="360" r:id="rId24"/>
    <p:sldId id="359" r:id="rId25"/>
    <p:sldId id="388" r:id="rId26"/>
    <p:sldId id="389" r:id="rId27"/>
    <p:sldId id="390" r:id="rId28"/>
    <p:sldId id="361" r:id="rId29"/>
    <p:sldId id="363" r:id="rId30"/>
    <p:sldId id="364" r:id="rId31"/>
    <p:sldId id="409" r:id="rId32"/>
    <p:sldId id="410" r:id="rId33"/>
    <p:sldId id="366" r:id="rId34"/>
    <p:sldId id="367" r:id="rId35"/>
    <p:sldId id="368" r:id="rId36"/>
    <p:sldId id="374" r:id="rId37"/>
    <p:sldId id="375" r:id="rId38"/>
    <p:sldId id="36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18A9AD-90F1-4D0C-AAA1-24EB3EA5A787}">
          <p14:sldIdLst>
            <p14:sldId id="256"/>
            <p14:sldId id="342"/>
            <p14:sldId id="343"/>
            <p14:sldId id="344"/>
            <p14:sldId id="345"/>
            <p14:sldId id="346"/>
            <p14:sldId id="347"/>
            <p14:sldId id="349"/>
            <p14:sldId id="348"/>
            <p14:sldId id="352"/>
            <p14:sldId id="354"/>
            <p14:sldId id="353"/>
            <p14:sldId id="362"/>
            <p14:sldId id="350"/>
            <p14:sldId id="351"/>
            <p14:sldId id="355"/>
            <p14:sldId id="356"/>
            <p14:sldId id="357"/>
            <p14:sldId id="358"/>
            <p14:sldId id="360"/>
            <p14:sldId id="359"/>
            <p14:sldId id="388"/>
            <p14:sldId id="389"/>
            <p14:sldId id="390"/>
            <p14:sldId id="361"/>
            <p14:sldId id="363"/>
            <p14:sldId id="364"/>
            <p14:sldId id="409"/>
            <p14:sldId id="410"/>
            <p14:sldId id="366"/>
            <p14:sldId id="367"/>
            <p14:sldId id="368"/>
            <p14:sldId id="374"/>
            <p14:sldId id="375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EBCF96-E5E5-4D60-A562-9B2C3E691006}" v="1" dt="2022-04-02T17:50:05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660"/>
  </p:normalViewPr>
  <p:slideViewPr>
    <p:cSldViewPr snapToGrid="0">
      <p:cViewPr varScale="1">
        <p:scale>
          <a:sx n="50" d="100"/>
          <a:sy n="50" d="100"/>
        </p:scale>
        <p:origin x="-720" y="-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ANKI BHANU SAMPATH - 200932046" userId="S::ronanki.sampath@learner.manipal.edu::22fece59-6961-4f70-88f9-c5754e25c223" providerId="AD" clId="Web-{4EEBCF96-E5E5-4D60-A562-9B2C3E691006}"/>
    <pc:docChg chg="modSld">
      <pc:chgData name="RONANKI BHANU SAMPATH - 200932046" userId="S::ronanki.sampath@learner.manipal.edu::22fece59-6961-4f70-88f9-c5754e25c223" providerId="AD" clId="Web-{4EEBCF96-E5E5-4D60-A562-9B2C3E691006}" dt="2022-04-02T17:50:05.629" v="0" actId="14100"/>
      <pc:docMkLst>
        <pc:docMk/>
      </pc:docMkLst>
      <pc:sldChg chg="modSp">
        <pc:chgData name="RONANKI BHANU SAMPATH - 200932046" userId="S::ronanki.sampath@learner.manipal.edu::22fece59-6961-4f70-88f9-c5754e25c223" providerId="AD" clId="Web-{4EEBCF96-E5E5-4D60-A562-9B2C3E691006}" dt="2022-04-02T17:50:05.629" v="0" actId="14100"/>
        <pc:sldMkLst>
          <pc:docMk/>
          <pc:sldMk cId="2157821655" sldId="388"/>
        </pc:sldMkLst>
        <pc:spChg chg="mod">
          <ac:chgData name="RONANKI BHANU SAMPATH - 200932046" userId="S::ronanki.sampath@learner.manipal.edu::22fece59-6961-4f70-88f9-c5754e25c223" providerId="AD" clId="Web-{4EEBCF96-E5E5-4D60-A562-9B2C3E691006}" dt="2022-04-02T17:50:05.629" v="0" actId="14100"/>
          <ac:spMkLst>
            <pc:docMk/>
            <pc:sldMk cId="2157821655" sldId="38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968E5-D3A2-4CE8-B866-9B1AE2E6E0EB}" type="datetimeFigureOut">
              <a:rPr lang="en-US" smtClean="0"/>
              <a:pPr/>
              <a:t>4/2/2022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CD511-3FBA-42A2-89AB-9F77AD734A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46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CD511-3FBA-42A2-89AB-9F77AD734AE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CD511-3FBA-42A2-89AB-9F77AD734AE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66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CD511-3FBA-42A2-89AB-9F77AD734AE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CD511-3FBA-42A2-89AB-9F77AD734AE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9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CD511-3FBA-42A2-89AB-9F77AD734AE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0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9C80-EB79-4EE8-A983-E03E6D6E370A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32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C85A-F078-4302-8965-0AB957898253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9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BBF-28AB-4A5C-B73E-50BADE2F3F40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59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94BE-6794-4CBF-98D8-7F60CB1AFC4F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2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518116"/>
            <a:ext cx="9467557" cy="33509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A096-7EF8-4180-9037-3C93449B3420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C00C-8716-4905-A0CF-73154DE575EA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5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7F7-AC33-4A3F-B5CF-F2156745033B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4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88F-9AAA-4B79-B07A-530F688CAE2B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2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E730-0716-4729-8B2C-503023CC5F3E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7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4AED2-AB27-4A4C-9515-7B8A11EDC393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Industrial Instrumentation by V.Sravani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3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822" y="156676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F436-4C47-4D2D-B5A5-37B1BC9A1FD7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3B7EF5-A404-4050-9F46-765EC590D158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Industrial Instrumentation by V.Sravani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2562692-6CD4-40FB-B86C-80F1D06905A1}" type="datetime3">
              <a:rPr lang="en-US" smtClean="0"/>
              <a:pPr/>
              <a:t>2 April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Industrial Instrumentation by V.Sravani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9AF37A2-C851-4F32-9430-125BBAF891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13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84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194862"/>
          </a:xfrm>
        </p:spPr>
        <p:txBody>
          <a:bodyPr/>
          <a:lstStyle/>
          <a:p>
            <a:r>
              <a:rPr lang="en-US" dirty="0"/>
              <a:t>Industrial Instrumentation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45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8495" y="669701"/>
            <a:ext cx="167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Bellows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75" y="1552977"/>
            <a:ext cx="2562225" cy="2438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40439" y="11096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Increasing pressure inside a bellows unit causes it to elongate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223" y="1818002"/>
            <a:ext cx="4162425" cy="23161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43448" y="45869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Materials of Construction</a:t>
            </a:r>
            <a:r>
              <a:rPr lang="en-US" dirty="0"/>
              <a:t>: Brass, stainless steel, beryllium copper, Monel, bronze, copper, Inconel, Ni-Span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8901" y="53596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Bellows-type sensing elements are for low to intermediate pressures</a:t>
            </a:r>
          </a:p>
        </p:txBody>
      </p:sp>
    </p:spTree>
    <p:extLst>
      <p:ext uri="{BB962C8B-B14F-4D97-AF65-F5344CB8AC3E}">
        <p14:creationId xmlns:p14="http://schemas.microsoft.com/office/powerpoint/2010/main" val="378989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2079" y="622189"/>
            <a:ext cx="10058400" cy="968375"/>
          </a:xfrm>
        </p:spPr>
        <p:txBody>
          <a:bodyPr>
            <a:normAutofit/>
          </a:bodyPr>
          <a:lstStyle/>
          <a:p>
            <a:r>
              <a:rPr lang="en-US" dirty="0"/>
              <a:t>Absolute pressure measurement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9854" y="1907079"/>
            <a:ext cx="3448050" cy="334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94" y="2204556"/>
            <a:ext cx="4143375" cy="27241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600277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017" y="1443573"/>
            <a:ext cx="4191939" cy="4048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3499" y="708338"/>
            <a:ext cx="477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pressure measurement using bellows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5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968375"/>
          </a:xfrm>
        </p:spPr>
        <p:txBody>
          <a:bodyPr/>
          <a:lstStyle/>
          <a:p>
            <a:r>
              <a:rPr lang="en-US" dirty="0"/>
              <a:t>SPRING LOADED BELLOWS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517775"/>
            <a:ext cx="9467850" cy="33512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5" t="22933" r="8666" b="10666"/>
          <a:stretch/>
        </p:blipFill>
        <p:spPr>
          <a:xfrm>
            <a:off x="745434" y="1330513"/>
            <a:ext cx="5679327" cy="4997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3" t="45066" r="10466" b="9867"/>
          <a:stretch/>
        </p:blipFill>
        <p:spPr>
          <a:xfrm>
            <a:off x="6812580" y="2310183"/>
            <a:ext cx="4937760" cy="309067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291572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7" y="1413388"/>
            <a:ext cx="4659672" cy="3876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79808" y="5282364"/>
            <a:ext cx="8362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Under the influence of internal pressure, a bourdon tube “tries” to straighten out.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7893" y="528034"/>
            <a:ext cx="217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C-type Bourdon tube</a:t>
            </a:r>
          </a:p>
        </p:txBody>
      </p:sp>
      <p:sp>
        <p:nvSpPr>
          <p:cNvPr id="6" name="Rectangle 5"/>
          <p:cNvSpPr/>
          <p:nvPr/>
        </p:nvSpPr>
        <p:spPr>
          <a:xfrm>
            <a:off x="5726805" y="16794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Most pressure gauges use a bourdon tube as their pressure-sensing element. Most pressure transmitters use a diaphragm as their pressure-sensing element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5533622" y="30028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Sensing elements for the measurements of medium to high pressures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6654" y="39461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Materials of Construction</a:t>
            </a:r>
            <a:r>
              <a:rPr lang="en-US" dirty="0"/>
              <a:t>: Phosphor bronze, alloy steel, 316 and 403 stainless steel, beryllium copper, Monel,</a:t>
            </a:r>
          </a:p>
          <a:p>
            <a:r>
              <a:rPr lang="en-US" dirty="0"/>
              <a:t>Ni-Span C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2687" y="5722272"/>
            <a:ext cx="7796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Minimum span 15 PSI (100 </a:t>
            </a:r>
            <a:r>
              <a:rPr lang="en-US" dirty="0" err="1"/>
              <a:t>kPa</a:t>
            </a:r>
            <a:r>
              <a:rPr lang="en-US" dirty="0"/>
              <a:t>); maximum span 100,000 PSI (690 MPa)</a:t>
            </a:r>
          </a:p>
        </p:txBody>
      </p:sp>
    </p:spTree>
    <p:extLst>
      <p:ext uri="{BB962C8B-B14F-4D97-AF65-F5344CB8AC3E}">
        <p14:creationId xmlns:p14="http://schemas.microsoft.com/office/powerpoint/2010/main" val="229069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916" y="858792"/>
            <a:ext cx="3878822" cy="4676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66" y="1497010"/>
            <a:ext cx="541371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90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10" y="554527"/>
            <a:ext cx="7413526" cy="43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1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77" y="1403797"/>
            <a:ext cx="5268916" cy="35288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1375" y="695459"/>
            <a:ext cx="252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Spiral type bourdon tube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835" y="1831415"/>
            <a:ext cx="3606084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94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968375"/>
          </a:xfrm>
        </p:spPr>
        <p:txBody>
          <a:bodyPr/>
          <a:lstStyle/>
          <a:p>
            <a:r>
              <a:rPr lang="en-US" dirty="0"/>
              <a:t>Helical type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794716" y="1514609"/>
            <a:ext cx="5383368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3833626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20" y="542522"/>
            <a:ext cx="3309602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20" y="1440488"/>
            <a:ext cx="5145110" cy="2358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6524" y="721217"/>
            <a:ext cx="22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Diaphragm or capsule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78298" y="423579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Materials of Construction</a:t>
            </a:r>
            <a:r>
              <a:rPr lang="en-US" dirty="0"/>
              <a:t>: Buna-N, nylon, Inconel, Ni-Span C, phosphor bronze, 316 stainless steel, beryllium</a:t>
            </a:r>
          </a:p>
          <a:p>
            <a:r>
              <a:rPr lang="en-US" dirty="0"/>
              <a:t>copper, Monel, brass, titanium, tantalum, </a:t>
            </a:r>
            <a:r>
              <a:rPr lang="en-US" dirty="0" err="1"/>
              <a:t>Hastelloy</a:t>
            </a:r>
            <a:r>
              <a:rPr lang="en-US" dirty="0"/>
              <a:t>, nickel, </a:t>
            </a:r>
          </a:p>
        </p:txBody>
      </p:sp>
      <p:sp>
        <p:nvSpPr>
          <p:cNvPr id="8" name="Rectangle 7"/>
          <p:cNvSpPr/>
          <p:nvPr/>
        </p:nvSpPr>
        <p:spPr>
          <a:xfrm>
            <a:off x="1154806" y="51985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Range</a:t>
            </a:r>
            <a:r>
              <a:rPr lang="en-US" dirty="0"/>
              <a:t>: Absolute pressure ranges from 0–5 mmHg to 0–50 PSIA (0–0.7 to 0–350 </a:t>
            </a:r>
            <a:r>
              <a:rPr lang="en-US" dirty="0" err="1"/>
              <a:t>kPa</a:t>
            </a:r>
            <a:r>
              <a:rPr lang="en-US" dirty="0"/>
              <a:t>); gauge pressure ranges from 0–0.5 in. H2O to 0–200 PSIG (0–0.12 </a:t>
            </a:r>
            <a:r>
              <a:rPr lang="en-US" dirty="0" err="1"/>
              <a:t>kPa</a:t>
            </a:r>
            <a:r>
              <a:rPr lang="en-US" dirty="0"/>
              <a:t> to 0–1.4 MPa).</a:t>
            </a:r>
          </a:p>
        </p:txBody>
      </p:sp>
    </p:spTree>
    <p:extLst>
      <p:ext uri="{BB962C8B-B14F-4D97-AF65-F5344CB8AC3E}">
        <p14:creationId xmlns:p14="http://schemas.microsoft.com/office/powerpoint/2010/main" val="1082497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203" y="1152174"/>
            <a:ext cx="6185339" cy="47592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4406" y="502276"/>
            <a:ext cx="232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Well type manometer </a:t>
            </a:r>
          </a:p>
        </p:txBody>
      </p:sp>
    </p:spTree>
    <p:extLst>
      <p:ext uri="{BB962C8B-B14F-4D97-AF65-F5344CB8AC3E}">
        <p14:creationId xmlns:p14="http://schemas.microsoft.com/office/powerpoint/2010/main" val="444517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79444" y="723669"/>
            <a:ext cx="4500840" cy="5180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91" y="2336486"/>
            <a:ext cx="4940687" cy="281490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3365533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1" y="1258335"/>
            <a:ext cx="6791325" cy="3705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10" y="2071688"/>
            <a:ext cx="32099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84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7220" y="901148"/>
            <a:ext cx="328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Applications of pressure gauges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96" y="1764816"/>
            <a:ext cx="5076825" cy="338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644" y="1387544"/>
            <a:ext cx="5153025" cy="38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21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87" y="163923"/>
            <a:ext cx="4505739" cy="61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97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42" y="606908"/>
            <a:ext cx="8136836" cy="49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28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0174" y="327095"/>
            <a:ext cx="10058400" cy="968375"/>
          </a:xfrm>
        </p:spPr>
        <p:txBody>
          <a:bodyPr/>
          <a:lstStyle/>
          <a:p>
            <a:r>
              <a:rPr lang="en-US" dirty="0"/>
              <a:t>Differential pressure measurement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84173" y="1483210"/>
            <a:ext cx="5562600" cy="45497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235290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0504" y="715617"/>
            <a:ext cx="454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Electrical type pressure measurement devices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5111" y="1534804"/>
            <a:ext cx="498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conversion of fluid pressure into an electrical signal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86" y="2662443"/>
            <a:ext cx="8146649" cy="26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10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968375"/>
          </a:xfrm>
        </p:spPr>
        <p:txBody>
          <a:bodyPr/>
          <a:lstStyle/>
          <a:p>
            <a:r>
              <a:rPr lang="en-US" dirty="0"/>
              <a:t>Potentiometric transducer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98644" y="1422952"/>
            <a:ext cx="6575425" cy="47561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2928641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560" y="411480"/>
            <a:ext cx="113233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The </a:t>
            </a:r>
            <a:r>
              <a:rPr lang="en-US" sz="2800" dirty="0" err="1"/>
              <a:t>potentiometric</a:t>
            </a:r>
            <a:r>
              <a:rPr lang="en-US" sz="2800" dirty="0"/>
              <a:t> pressure sensor </a:t>
            </a:r>
            <a:r>
              <a:rPr lang="en-US" sz="2800" b="1" dirty="0"/>
              <a:t>provides a simple method for obtaining an electronic output from a mechanical pressure gauge</a:t>
            </a:r>
            <a:r>
              <a:rPr lang="en-US" sz="2800" dirty="0"/>
              <a:t>. The device consists of a precision potentiometer, whose wiper arm is mechanically linked to a Bourdon or bellows element</a:t>
            </a:r>
            <a:r>
              <a:rPr lang="en-US" sz="24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560320"/>
            <a:ext cx="1086612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265238" algn="l"/>
              </a:tabLst>
            </a:pPr>
            <a:r>
              <a:rPr lang="en-US" sz="3200" b="1" dirty="0"/>
              <a:t>Potentiometer Pressure Transducers</a:t>
            </a:r>
            <a:br>
              <a:rPr lang="en-US" sz="3200" dirty="0"/>
            </a:br>
            <a:r>
              <a:rPr lang="en-US" sz="3200" dirty="0"/>
              <a:t>Working </a:t>
            </a:r>
            <a:r>
              <a:rPr lang="en-US" sz="3200" dirty="0" err="1"/>
              <a:t>PrincipleAn</a:t>
            </a:r>
            <a:r>
              <a:rPr lang="en-US" sz="3200" dirty="0"/>
              <a:t> increase in pressure makes the bourdon tube straighten out partially. This motion causes the linkage to move the wiper across the winding on potentiometer as the wiper moves; it increases the resistance between terminals A and B which is equal to the pressure sensed by the bourdon tube.</a:t>
            </a:r>
            <a:br>
              <a:rPr lang="en-US" sz="3200" dirty="0"/>
            </a:br>
            <a:endParaRPr 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560" y="579121"/>
            <a:ext cx="101498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Potentiometric</a:t>
            </a:r>
            <a:r>
              <a:rPr lang="en-US" sz="3600" b="1" dirty="0"/>
              <a:t> Pressure Transducers</a:t>
            </a:r>
            <a:br>
              <a:rPr lang="en-US" sz="3600" dirty="0"/>
            </a:br>
            <a:r>
              <a:rPr lang="en-US" sz="2800" dirty="0"/>
              <a:t>Advantages</a:t>
            </a:r>
          </a:p>
          <a:p>
            <a:r>
              <a:rPr lang="en-US" sz="2800" dirty="0"/>
              <a:t>Provide strong output so no need of additional </a:t>
            </a:r>
            <a:r>
              <a:rPr lang="en-US" sz="2800" dirty="0" err="1"/>
              <a:t>amplifierThey</a:t>
            </a:r>
            <a:r>
              <a:rPr lang="en-US" sz="2800" dirty="0"/>
              <a:t> have high range and have high </a:t>
            </a:r>
            <a:r>
              <a:rPr lang="en-US" sz="2800" dirty="0" err="1"/>
              <a:t>ruggednessThey</a:t>
            </a:r>
            <a:r>
              <a:rPr lang="en-US" sz="2800" dirty="0"/>
              <a:t> have simple instrumentation, have high electrical efficiency and are inexpensive</a:t>
            </a:r>
          </a:p>
          <a:p>
            <a:r>
              <a:rPr lang="en-US" sz="2800" dirty="0"/>
              <a:t>Disadvantages</a:t>
            </a:r>
          </a:p>
          <a:p>
            <a:r>
              <a:rPr lang="en-US" sz="2800" dirty="0"/>
              <a:t>Potentiometer pressure transducers have finite resolution, limited life and large </a:t>
            </a:r>
            <a:r>
              <a:rPr lang="en-US" sz="2800" dirty="0" err="1"/>
              <a:t>sizeThey</a:t>
            </a:r>
            <a:r>
              <a:rPr lang="en-US" sz="2800" dirty="0"/>
              <a:t> have poor frequency to response and have tendency to develop noise</a:t>
            </a:r>
            <a:br>
              <a:rPr lang="en-US" sz="2800" dirty="0"/>
            </a:b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968375"/>
          </a:xfrm>
        </p:spPr>
        <p:txBody>
          <a:bodyPr/>
          <a:lstStyle/>
          <a:p>
            <a:r>
              <a:rPr lang="en-US" dirty="0"/>
              <a:t>Inclined tube manometer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3" t="13348" r="10895" b="41261"/>
          <a:stretch/>
        </p:blipFill>
        <p:spPr>
          <a:xfrm rot="10800000">
            <a:off x="901521" y="1605611"/>
            <a:ext cx="9712325" cy="433387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107176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Piezoresistive</a:t>
            </a:r>
            <a:r>
              <a:rPr lang="en-US" dirty="0"/>
              <a:t> (strain gauge )sensors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648" y="2330497"/>
            <a:ext cx="4676775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186" y="2157927"/>
            <a:ext cx="5483768" cy="303007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215899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6" y="1369950"/>
            <a:ext cx="5486400" cy="4462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15" y="1502264"/>
            <a:ext cx="6017274" cy="369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05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9" y="1536218"/>
            <a:ext cx="4289563" cy="2677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374" y="1236703"/>
            <a:ext cx="4055165" cy="3530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070" y="5163148"/>
            <a:ext cx="4218798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73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27653" y="433112"/>
            <a:ext cx="10058400" cy="96837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LVDT for pressure measurements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9869" y="1904655"/>
            <a:ext cx="10558462" cy="39782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1012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9683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LVDT for pressure measurements</a:t>
            </a:r>
          </a:p>
        </p:txBody>
      </p:sp>
      <p:pic>
        <p:nvPicPr>
          <p:cNvPr id="3074" name="Picture 2" descr="http://2.bp.blogspot.com/-KsRCMhY7Dk8/TV12d92FN5I/AAAAAAAAAG8/09IJjTJkhtg/s640/LVDT+Sensor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22" y="1506883"/>
            <a:ext cx="8440738" cy="423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3519604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9930" y="340346"/>
            <a:ext cx="10058400" cy="968375"/>
          </a:xfrm>
        </p:spPr>
        <p:txBody>
          <a:bodyPr/>
          <a:lstStyle/>
          <a:p>
            <a:r>
              <a:rPr lang="en-US" dirty="0"/>
              <a:t>Capacitive pressure  transducer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99924" y="1346821"/>
            <a:ext cx="4816572" cy="445763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44849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968375"/>
          </a:xfrm>
        </p:spPr>
        <p:txBody>
          <a:bodyPr/>
          <a:lstStyle/>
          <a:p>
            <a:r>
              <a:rPr lang="en-US" dirty="0"/>
              <a:t>Ring Balance Manometer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4" t="36800" r="24066" b="9333"/>
          <a:stretch/>
        </p:blipFill>
        <p:spPr>
          <a:xfrm>
            <a:off x="1935352" y="1214170"/>
            <a:ext cx="7059168" cy="488339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191302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83" y="853803"/>
            <a:ext cx="6053418" cy="50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0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38141" y="441885"/>
            <a:ext cx="10058400" cy="968375"/>
          </a:xfrm>
        </p:spPr>
        <p:txBody>
          <a:bodyPr/>
          <a:lstStyle/>
          <a:p>
            <a:r>
              <a:rPr lang="en-US" dirty="0"/>
              <a:t>Barometer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845405" y="1493948"/>
            <a:ext cx="4843371" cy="428262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187299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968375"/>
          </a:xfrm>
        </p:spPr>
        <p:txBody>
          <a:bodyPr/>
          <a:lstStyle/>
          <a:p>
            <a:r>
              <a:rPr lang="en-US" dirty="0"/>
              <a:t>Problem.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66682" y="1645656"/>
            <a:ext cx="6300788" cy="38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841679" y="1104765"/>
            <a:ext cx="7158038" cy="46355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</p:spTree>
    <p:extLst>
      <p:ext uri="{BB962C8B-B14F-4D97-AF65-F5344CB8AC3E}">
        <p14:creationId xmlns:p14="http://schemas.microsoft.com/office/powerpoint/2010/main" val="164888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Instrumentation by V.Sravani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3645" y="785611"/>
            <a:ext cx="264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Elastic pressure elements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20" y="2175187"/>
            <a:ext cx="8649296" cy="3517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9504" y="1318839"/>
            <a:ext cx="8542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natural elastic properties of the element will produce a motion proportional to the applied pressure.</a:t>
            </a:r>
          </a:p>
        </p:txBody>
      </p:sp>
    </p:spTree>
    <p:extLst>
      <p:ext uri="{BB962C8B-B14F-4D97-AF65-F5344CB8AC3E}">
        <p14:creationId xmlns:p14="http://schemas.microsoft.com/office/powerpoint/2010/main" val="317983322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37932314-DF91-45F3-9145-B068522203FC}" vid="{33CFD121-6084-4244-9A0D-3B37C187C0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17E7D00848E040932490A31FE0D4A9" ma:contentTypeVersion="5" ma:contentTypeDescription="Create a new document." ma:contentTypeScope="" ma:versionID="03b72dad4a37ec726b8c9c5abe80f99b">
  <xsd:schema xmlns:xsd="http://www.w3.org/2001/XMLSchema" xmlns:xs="http://www.w3.org/2001/XMLSchema" xmlns:p="http://schemas.microsoft.com/office/2006/metadata/properties" xmlns:ns2="ccc2374a-eda9-4552-8ee2-6d52bdbf5654" targetNamespace="http://schemas.microsoft.com/office/2006/metadata/properties" ma:root="true" ma:fieldsID="464a1ca56547290d4bb88c2e40041fc0" ns2:_="">
    <xsd:import namespace="ccc2374a-eda9-4552-8ee2-6d52bdbf56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c2374a-eda9-4552-8ee2-6d52bdbf56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C1AE5C-AD2B-40AD-98BD-2D5674F913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c2374a-eda9-4552-8ee2-6d52bdbf56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B631BD-B191-4777-B5EA-A6A45B83FF6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B98E74-01BA-49CB-97E5-38D1E109B2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7190</TotalTime>
  <Words>446</Words>
  <Application>Microsoft Office PowerPoint</Application>
  <PresentationFormat>Widescreen</PresentationFormat>
  <Paragraphs>82</Paragraphs>
  <Slides>35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Theme2</vt:lpstr>
      <vt:lpstr>Industrial Instrumentation</vt:lpstr>
      <vt:lpstr>PowerPoint Presentation</vt:lpstr>
      <vt:lpstr>Inclined tube manometer</vt:lpstr>
      <vt:lpstr>Ring Balance Manometer</vt:lpstr>
      <vt:lpstr>PowerPoint Presentation</vt:lpstr>
      <vt:lpstr>Barometer</vt:lpstr>
      <vt:lpstr>Problem.</vt:lpstr>
      <vt:lpstr>PowerPoint Presentation</vt:lpstr>
      <vt:lpstr>PowerPoint Presentation</vt:lpstr>
      <vt:lpstr>PowerPoint Presentation</vt:lpstr>
      <vt:lpstr>Absolute pressure measurement</vt:lpstr>
      <vt:lpstr>PowerPoint Presentation</vt:lpstr>
      <vt:lpstr>SPRING LOADED BELLOWS</vt:lpstr>
      <vt:lpstr>PowerPoint Presentation</vt:lpstr>
      <vt:lpstr>PowerPoint Presentation</vt:lpstr>
      <vt:lpstr>PowerPoint Presentation</vt:lpstr>
      <vt:lpstr>PowerPoint Presentation</vt:lpstr>
      <vt:lpstr>Helical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Differential pressure measurement </vt:lpstr>
      <vt:lpstr>PowerPoint Presentation</vt:lpstr>
      <vt:lpstr>Potentiometric transducer</vt:lpstr>
      <vt:lpstr>PowerPoint Presentation</vt:lpstr>
      <vt:lpstr>PowerPoint Presentation</vt:lpstr>
      <vt:lpstr>Piezoresistive (strain gauge )sensors</vt:lpstr>
      <vt:lpstr>PowerPoint Presentation</vt:lpstr>
      <vt:lpstr>PowerPoint Presentation</vt:lpstr>
      <vt:lpstr>LVDT for pressure measurements</vt:lpstr>
      <vt:lpstr>LVDT for pressure measurements</vt:lpstr>
      <vt:lpstr>Capacitive pressure  transducer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Instrumentation</dc:title>
  <dc:creator>MAHE</dc:creator>
  <cp:lastModifiedBy>faculty</cp:lastModifiedBy>
  <cp:revision>181</cp:revision>
  <dcterms:created xsi:type="dcterms:W3CDTF">2018-01-04T06:40:49Z</dcterms:created>
  <dcterms:modified xsi:type="dcterms:W3CDTF">2022-04-02T17:50:06Z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0x0101007017E7D00848E040932490A31FE0D4A9</vt:lpwstr>
  </property>
</Properties>
</file>